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jhn+XBbdJSlqN0FfZPUQyIO9Q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Alunni</c:v>
                </c:pt>
              </c:strCache>
            </c:strRef>
          </c:tx>
          <c:spPr>
            <a:solidFill>
              <a:srgbClr val="A8A2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Away
(n=34)</c:v>
                  </c:pt>
                  <c:pt idx="1">
                    <c:v>Ulivo+Alice
(n=24)</c:v>
                  </c:pt>
                  <c:pt idx="2">
                    <c:v>Gondola
(n=22)</c:v>
                  </c:pt>
                  <c:pt idx="3">
                    <c:v>Vita Mia
(n=18)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4.9</c:v>
                </c:pt>
                <c:pt idx="1">
                  <c:v>6.5</c:v>
                </c:pt>
                <c:pt idx="2">
                  <c:v>5.7</c:v>
                </c:pt>
                <c:pt idx="3">
                  <c:v>8.3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Docenti</c:v>
                </c:pt>
              </c:strCache>
            </c:strRef>
          </c:tx>
          <c:spPr>
            <a:solidFill>
              <a:srgbClr val="55555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Away
(n=34)</c:v>
                  </c:pt>
                  <c:pt idx="1">
                    <c:v>Ulivo+Alice
(n=24)</c:v>
                  </c:pt>
                  <c:pt idx="2">
                    <c:v>Gondola
(n=22)</c:v>
                  </c:pt>
                  <c:pt idx="3">
                    <c:v>Vita Mia
(n=18)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7.2</c:v>
                </c:pt>
                <c:pt idx="3">
                  <c:v>9.3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400" u="none">
                  <a:solidFill>
                    <a:srgbClr val="1A1A1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CCCCC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6350" cap="flat">
              <a:solidFill>
                <a:srgbClr val="3A3A3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8888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solidFill>
      <a:srgbClr val="27272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2.jpg"/><Relationship Id="rId5" Type="http://schemas.openxmlformats.org/officeDocument/2006/relationships/image" Target="../media/image5.jpg"/><Relationship Id="rId6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img_projector.jpg" id="17" name="Google Shape;17;p1"/>
          <p:cNvPicPr preferRelativeResize="0"/>
          <p:nvPr/>
        </p:nvPicPr>
        <p:blipFill rotWithShape="1">
          <a:blip r:embed="rId3">
            <a:alphaModFix amt="75000"/>
          </a:blip>
          <a:srcRect b="0" l="0" r="0" t="0"/>
          <a:stretch/>
        </p:blipFill>
        <p:spPr>
          <a:xfrm>
            <a:off x="3474720" y="0"/>
            <a:ext cx="5669280" cy="487375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0" y="0"/>
            <a:ext cx="4754880" cy="487375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4572000" y="0"/>
            <a:ext cx="1097280" cy="487375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logo_mc_p2.png" id="20" name="Google Shape;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60" y="256032"/>
            <a:ext cx="2011680" cy="167335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/>
          <p:nvPr/>
        </p:nvSpPr>
        <p:spPr>
          <a:xfrm>
            <a:off x="365750" y="2413973"/>
            <a:ext cx="4755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MONITORAGGIO E VALUTAZIONE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365760" y="2542032"/>
            <a:ext cx="475488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2200"/>
              <a:buFont typeface="Calibri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365760" y="3017520"/>
            <a:ext cx="3657600" cy="36576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365760" y="3145536"/>
            <a:ext cx="4754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Liceo Galilei-Vanoni · Nardo (LE) · a.s. 2025/2026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365760" y="3493008"/>
            <a:ext cx="4754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Prof. Luca Bandirali · </a:t>
            </a:r>
            <a:r>
              <a:rPr lang="en-US" sz="125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Università</a:t>
            </a:r>
            <a:r>
              <a:rPr b="0" i="0" lang="en-US" sz="12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del Salento · 21 maggio 2026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 title="images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5750" y="4142250"/>
            <a:ext cx="2444278" cy="73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IL PROGETTO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MasterCinema — CinemaScuola LAB 2025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365750" y="1188724"/>
            <a:ext cx="5303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Percorso di educazione all'immagine promosso dal MiC e dal MIM nell'ambito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4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dell'Azione A.1 CinemaScuola LAB — Bando Scuole 2025.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assets/poster_away_hq.jpg" id="37" name="Google Shape;3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" y="1965960"/>
            <a:ext cx="1920240" cy="23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365760" y="4315968"/>
            <a:ext cx="1920240" cy="3840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365760" y="4315968"/>
            <a:ext cx="19202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6 marzo  ·  AWAY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assets/poster_ulivo_hq.jpg" id="40" name="Google Shape;4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4600" y="1965960"/>
            <a:ext cx="1920240" cy="23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/>
          <p:nvPr/>
        </p:nvSpPr>
        <p:spPr>
          <a:xfrm>
            <a:off x="2514600" y="4315968"/>
            <a:ext cx="1920240" cy="3840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2514600" y="4315968"/>
            <a:ext cx="19202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20 marzo  ·  L'ULIVO </a:t>
            </a:r>
            <a:r>
              <a:rPr b="1" lang="en-US" sz="1000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E IL BAOBAB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assets/poster_gondola_hq.jpg" id="43" name="Google Shape;4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3440" y="1965960"/>
            <a:ext cx="1920240" cy="233172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"/>
          <p:cNvSpPr/>
          <p:nvPr/>
        </p:nvSpPr>
        <p:spPr>
          <a:xfrm>
            <a:off x="4663440" y="4315968"/>
            <a:ext cx="1920240" cy="3840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4663440" y="4315968"/>
            <a:ext cx="19202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10 aprile  ·  GONDOLA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6812280" y="4315968"/>
            <a:ext cx="1920240" cy="3840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6812280" y="4315968"/>
            <a:ext cx="19202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1A1A"/>
                </a:solidFill>
                <a:latin typeface="Calibri"/>
                <a:ea typeface="Calibri"/>
                <a:cs typeface="Calibri"/>
                <a:sym typeface="Calibri"/>
              </a:rPr>
              <a:t>aprile  ·  VITA MIA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365750" y="1636803"/>
            <a:ext cx="8412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4 workshop · 7 marzo e 11 aprile · Regia, Fotografia, Montaggio, Produzione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2" title="locandina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2275" y="1965950"/>
            <a:ext cx="1920225" cy="233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Il Campione e gli Strumenti di Rilevazione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365760" y="1280160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365760" y="1353312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76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365760" y="2158898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alunni Q1 pre-lab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2468880" y="1280160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2468880" y="1353312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2468880" y="2158898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docenti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Q1 pre-lab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572000" y="1280160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4572000" y="1353312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080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808000"/>
                </a:solidFill>
                <a:latin typeface="Calibri"/>
                <a:ea typeface="Calibri"/>
                <a:cs typeface="Calibri"/>
                <a:sym typeface="Calibri"/>
              </a:rPr>
              <a:t>98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4572000" y="2158898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feedback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proiezioni tot.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6675120" y="1280160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6675120" y="1353312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6675120" y="2158898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questionari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complessivi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365760" y="2852928"/>
            <a:ext cx="109728" cy="20116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566928" y="2852928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Q1 Alunni — pre-laboratorio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7086600" y="2871216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7086600" y="2871216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76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365760" y="3182112"/>
            <a:ext cx="109728" cy="20116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566928" y="3182112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Q2a — Feedback AWAY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7086600" y="3200400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7086600" y="3200400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34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365760" y="3511296"/>
            <a:ext cx="109728" cy="20116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566928" y="3511296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Q2b — Feedback L'ULIVO + IL COMPLEANNO DI ALICE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7086600" y="3529584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"/>
          <p:cNvSpPr/>
          <p:nvPr/>
        </p:nvSpPr>
        <p:spPr>
          <a:xfrm>
            <a:off x="7086600" y="3529584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24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365760" y="3840480"/>
            <a:ext cx="109728" cy="20116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566928" y="3840480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Q2c — Feedback GONDOLA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7086600" y="3858768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"/>
          <p:cNvSpPr/>
          <p:nvPr/>
        </p:nvSpPr>
        <p:spPr>
          <a:xfrm>
            <a:off x="7086600" y="3858768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22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365760" y="4169664"/>
            <a:ext cx="109728" cy="20116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"/>
          <p:cNvSpPr/>
          <p:nvPr/>
        </p:nvSpPr>
        <p:spPr>
          <a:xfrm>
            <a:off x="566928" y="4169664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Q2d — Feedback VITA MIA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7086600" y="4187952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"/>
          <p:cNvSpPr/>
          <p:nvPr/>
        </p:nvSpPr>
        <p:spPr>
          <a:xfrm>
            <a:off x="7086600" y="4187952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18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365760" y="4498848"/>
            <a:ext cx="109728" cy="20116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/>
          <p:nvPr/>
        </p:nvSpPr>
        <p:spPr>
          <a:xfrm>
            <a:off x="566928" y="4498848"/>
            <a:ext cx="6400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Q1 Docenti + Q2a/c/d Docenti + Feedback docenze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7086600" y="4517136"/>
            <a:ext cx="1737360" cy="219456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"/>
          <p:cNvSpPr/>
          <p:nvPr/>
        </p:nvSpPr>
        <p:spPr>
          <a:xfrm>
            <a:off x="7086600" y="4517136"/>
            <a:ext cx="17373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10/12/11/4 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365760" y="201168"/>
            <a:ext cx="164592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365760" y="201168"/>
            <a:ext cx="1645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Profilo degli Studenti — Q1 Pre-laboratorio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365760" y="1298448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365760" y="1371600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76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365760" y="2177186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risposte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Q1 pre-lab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2468880" y="1298448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2468880" y="1371600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91%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2468880" y="2177186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mai in un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laboratorio cinema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4572000" y="1298448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4572000" y="1371600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76%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572000" y="2177186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guarda film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 streaming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6675120" y="1298448"/>
            <a:ext cx="192024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6675120" y="1371600"/>
            <a:ext cx="192024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080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808000"/>
                </a:solidFill>
                <a:latin typeface="Calibri"/>
                <a:ea typeface="Calibri"/>
                <a:cs typeface="Calibri"/>
                <a:sym typeface="Calibri"/>
              </a:rPr>
              <a:t>7.9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6675120" y="2177186"/>
            <a:ext cx="192024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interesse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per il cinema /10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365760" y="2926080"/>
            <a:ext cx="4023360" cy="36576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365760" y="3017520"/>
            <a:ext cx="201168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"/>
          <p:cNvSpPr/>
          <p:nvPr/>
        </p:nvSpPr>
        <p:spPr>
          <a:xfrm>
            <a:off x="365760" y="3017520"/>
            <a:ext cx="2011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DOVE GUARDANO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365760" y="3474720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Streaming (Netflix, Prime…)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3246120" y="3474720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~76%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365760" y="3749040"/>
            <a:ext cx="3566160" cy="91440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"/>
          <p:cNvSpPr/>
          <p:nvPr/>
        </p:nvSpPr>
        <p:spPr>
          <a:xfrm>
            <a:off x="365760" y="3749040"/>
            <a:ext cx="914400" cy="91440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"/>
          <p:cNvSpPr/>
          <p:nvPr/>
        </p:nvSpPr>
        <p:spPr>
          <a:xfrm>
            <a:off x="365760" y="3877056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TV di casa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3246120" y="3877056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~19%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365760" y="4151376"/>
            <a:ext cx="3566160" cy="91440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"/>
          <p:cNvSpPr/>
          <p:nvPr/>
        </p:nvSpPr>
        <p:spPr>
          <a:xfrm>
            <a:off x="365760" y="4151376"/>
            <a:ext cx="914400" cy="91440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365760" y="4279392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Al cinema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3246120" y="4279392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~5%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365760" y="4553712"/>
            <a:ext cx="3566160" cy="91440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365760" y="4553712"/>
            <a:ext cx="914400" cy="91440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"/>
          <p:cNvSpPr/>
          <p:nvPr/>
        </p:nvSpPr>
        <p:spPr>
          <a:xfrm>
            <a:off x="4754880" y="3017520"/>
            <a:ext cx="237744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"/>
          <p:cNvSpPr/>
          <p:nvPr/>
        </p:nvSpPr>
        <p:spPr>
          <a:xfrm>
            <a:off x="4754880" y="3017520"/>
            <a:ext cx="2377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GENERI PREFERITI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4754880" y="3493008"/>
            <a:ext cx="164592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"/>
          <p:cNvSpPr/>
          <p:nvPr/>
        </p:nvSpPr>
        <p:spPr>
          <a:xfrm>
            <a:off x="5010912" y="3474720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Horror / Thriller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4754880" y="3767328"/>
            <a:ext cx="164592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"/>
          <p:cNvSpPr/>
          <p:nvPr/>
        </p:nvSpPr>
        <p:spPr>
          <a:xfrm>
            <a:off x="5010912" y="3749040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Romantico / Drammatico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4754880" y="4041648"/>
            <a:ext cx="164592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5010912" y="4023360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Azione / Avventura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4754880" y="4315968"/>
            <a:ext cx="164592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"/>
          <p:cNvSpPr/>
          <p:nvPr/>
        </p:nvSpPr>
        <p:spPr>
          <a:xfrm>
            <a:off x="5010912" y="4297680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Fantascienza / Fantasy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4754880" y="4590288"/>
            <a:ext cx="164592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"/>
          <p:cNvSpPr/>
          <p:nvPr/>
        </p:nvSpPr>
        <p:spPr>
          <a:xfrm>
            <a:off x="5010912" y="4572000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Commedia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"/>
          <p:cNvSpPr/>
          <p:nvPr/>
        </p:nvSpPr>
        <p:spPr>
          <a:xfrm>
            <a:off x="365760" y="201168"/>
            <a:ext cx="164592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"/>
          <p:cNvSpPr/>
          <p:nvPr/>
        </p:nvSpPr>
        <p:spPr>
          <a:xfrm>
            <a:off x="365760" y="201168"/>
            <a:ext cx="1645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BASELINE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Scale Pre-laboratorio — Alunni e Docenti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365760" y="1207008"/>
            <a:ext cx="8412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Q1 pre-laboratorio · scala 1-10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365760" y="1572768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>
            <a:off x="365760" y="1572768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  (n=76)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365760" y="20299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Interesse per il cinema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3061411" y="20299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7.9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365760" y="22951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"/>
          <p:cNvSpPr/>
          <p:nvPr/>
        </p:nvSpPr>
        <p:spPr>
          <a:xfrm>
            <a:off x="365760" y="2295144"/>
            <a:ext cx="3178454" cy="1188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365760" y="24871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Frequenza di visione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061411" y="24871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80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08000"/>
                </a:solidFill>
                <a:latin typeface="Calibri"/>
                <a:ea typeface="Calibri"/>
                <a:cs typeface="Calibri"/>
                <a:sym typeface="Calibri"/>
              </a:rPr>
              <a:t>6.3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365760" y="27523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365760" y="2752344"/>
            <a:ext cx="2534717" cy="118872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8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365760" y="29443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Aspettative laboratorio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3061411" y="29443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6.9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365760" y="32095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365760" y="3209544"/>
            <a:ext cx="2776118" cy="1188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/>
          <p:nvPr/>
        </p:nvSpPr>
        <p:spPr>
          <a:xfrm>
            <a:off x="365760" y="34015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dibattito post-film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3061411" y="34015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80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08000"/>
                </a:solidFill>
                <a:latin typeface="Calibri"/>
                <a:ea typeface="Calibri"/>
                <a:cs typeface="Calibri"/>
                <a:sym typeface="Calibri"/>
              </a:rPr>
              <a:t>7.1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365760" y="36667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365760" y="3666744"/>
            <a:ext cx="2856586" cy="118872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8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4754880" y="1572768"/>
            <a:ext cx="256032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4754880" y="1572768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DOCENTI  (n=10)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4754880" y="20299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Utilita teoria + pratica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7450531" y="20299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9.5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4754880" y="22951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"/>
          <p:cNvSpPr/>
          <p:nvPr/>
        </p:nvSpPr>
        <p:spPr>
          <a:xfrm>
            <a:off x="4754880" y="2295144"/>
            <a:ext cx="3822192" cy="118872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5"/>
          <p:cNvSpPr/>
          <p:nvPr/>
        </p:nvSpPr>
        <p:spPr>
          <a:xfrm>
            <a:off x="4754880" y="24871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Q&amp;A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7450531" y="24871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8.9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4754880" y="27523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4754880" y="2752344"/>
            <a:ext cx="3580790" cy="118872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5"/>
          <p:cNvSpPr/>
          <p:nvPr/>
        </p:nvSpPr>
        <p:spPr>
          <a:xfrm>
            <a:off x="4754880" y="2944368"/>
            <a:ext cx="26151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dibattito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7450531" y="2944368"/>
            <a:ext cx="1126541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9.4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4754880" y="3209544"/>
            <a:ext cx="4023360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5"/>
          <p:cNvSpPr/>
          <p:nvPr/>
        </p:nvSpPr>
        <p:spPr>
          <a:xfrm>
            <a:off x="4754880" y="3209544"/>
            <a:ext cx="3781958" cy="118872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5"/>
          <p:cNvSpPr/>
          <p:nvPr/>
        </p:nvSpPr>
        <p:spPr>
          <a:xfrm>
            <a:off x="365760" y="3950208"/>
            <a:ext cx="8412480" cy="36576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5"/>
          <p:cNvSpPr/>
          <p:nvPr/>
        </p:nvSpPr>
        <p:spPr>
          <a:xfrm>
            <a:off x="365760" y="4078224"/>
            <a:ext cx="8412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 docenti attribuiscono altissimo valore al dialogo e al confronto post-film (9.4/10) — quasi 2.5 punti sopra la media degli alunni (7.1/10). Un gap che orienterà le raccomandazioni finali.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poster_away_hq.jpg" id="193" name="Google Shape;19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5500"/>
            <a:ext cx="2926075" cy="439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"/>
          <p:cNvSpPr/>
          <p:nvPr/>
        </p:nvSpPr>
        <p:spPr>
          <a:xfrm>
            <a:off x="2926080" y="0"/>
            <a:ext cx="457200" cy="487375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0" y="0"/>
            <a:ext cx="3383280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"/>
          <p:cNvSpPr/>
          <p:nvPr/>
        </p:nvSpPr>
        <p:spPr>
          <a:xfrm>
            <a:off x="109728" y="73152"/>
            <a:ext cx="3200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PROIEZIONE 1  ·  6 marzo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3520440" y="137160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Away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3520440" y="603504"/>
            <a:ext cx="53949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Gints Zilbalodis, 2019  ·  Animazione · 75' · senza dialoghi · Premio Oscar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3520440" y="877824"/>
            <a:ext cx="53949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Ospiti: Carolina Boco e Massimo Righetti (distributori) in videoconferenza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3520440" y="1143000"/>
            <a:ext cx="5394960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 (34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352044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352044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4.9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352044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Gradimento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generale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31876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6"/>
          <p:cNvSpPr/>
          <p:nvPr/>
        </p:nvSpPr>
        <p:spPr>
          <a:xfrm>
            <a:off x="531876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5.3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531876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Comprensione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/ chiarezza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711708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6"/>
          <p:cNvSpPr/>
          <p:nvPr/>
        </p:nvSpPr>
        <p:spPr>
          <a:xfrm>
            <a:off x="711708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5.9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711708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Utilita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ospite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6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DOCENTI (10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3520440" y="3273552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Efficacia didattica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5255459" y="3273552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8.0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3520440" y="3538728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6"/>
          <p:cNvSpPr/>
          <p:nvPr/>
        </p:nvSpPr>
        <p:spPr>
          <a:xfrm>
            <a:off x="3520440" y="3538728"/>
            <a:ext cx="2071665" cy="1188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6"/>
          <p:cNvSpPr/>
          <p:nvPr/>
        </p:nvSpPr>
        <p:spPr>
          <a:xfrm>
            <a:off x="3520440" y="3675888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Partecipazione studenti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5255459" y="3675888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8.2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3520440" y="3941064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6"/>
          <p:cNvSpPr/>
          <p:nvPr/>
        </p:nvSpPr>
        <p:spPr>
          <a:xfrm>
            <a:off x="3520440" y="3941064"/>
            <a:ext cx="2123456" cy="1188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"/>
          <p:cNvSpPr/>
          <p:nvPr/>
        </p:nvSpPr>
        <p:spPr>
          <a:xfrm>
            <a:off x="3520440" y="4078224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Qualita ospite/intervento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5255459" y="4078224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3520440" y="4343400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6"/>
          <p:cNvSpPr/>
          <p:nvPr/>
        </p:nvSpPr>
        <p:spPr>
          <a:xfrm>
            <a:off x="3520440" y="4343400"/>
            <a:ext cx="1631436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6"/>
          <p:cNvSpPr/>
          <p:nvPr/>
        </p:nvSpPr>
        <p:spPr>
          <a:xfrm>
            <a:off x="6325819" y="2834640"/>
            <a:ext cx="2589581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6"/>
          <p:cNvSpPr/>
          <p:nvPr/>
        </p:nvSpPr>
        <p:spPr>
          <a:xfrm>
            <a:off x="6325819" y="2880360"/>
            <a:ext cx="2589581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Aspetti citati: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6325819" y="310896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Animazione 41% · Emozioni 35%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Suono-Musica 27% · Colori 18%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6"/>
          <p:cNvSpPr/>
          <p:nvPr/>
        </p:nvSpPr>
        <p:spPr>
          <a:xfrm>
            <a:off x="6325819" y="352044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+ Grafica cartoon coinvolgente · Alta partecipazione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6325819" y="3895344"/>
            <a:ext cx="2589581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- Presentazione tematica pre-proiezione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Interventi post-visione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poster_ulivo_hq.jpg"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5500"/>
            <a:ext cx="2926075" cy="43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7"/>
          <p:cNvSpPr/>
          <p:nvPr/>
        </p:nvSpPr>
        <p:spPr>
          <a:xfrm>
            <a:off x="2926080" y="0"/>
            <a:ext cx="457200" cy="487375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7"/>
          <p:cNvSpPr/>
          <p:nvPr/>
        </p:nvSpPr>
        <p:spPr>
          <a:xfrm>
            <a:off x="0" y="0"/>
            <a:ext cx="3383280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7"/>
          <p:cNvSpPr/>
          <p:nvPr/>
        </p:nvSpPr>
        <p:spPr>
          <a:xfrm>
            <a:off x="109728" y="73152"/>
            <a:ext cx="3200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PROIEZIONE 2  ·  20 marzo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3520440" y="137160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L'Ulivo e il Baobab + Il Compleanno di Alice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3520440" y="603504"/>
            <a:ext cx="53949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Serena Porta / Maria Grazia Cucinotta  ·  Doc 60' + Corto 15' · voce Russell Crowe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3520440" y="877824"/>
            <a:ext cx="53949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Ospiti: Maria Grazia Cucinotta (videomessaggio)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3520440" y="1143000"/>
            <a:ext cx="5394960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7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 (24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352044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7"/>
          <p:cNvSpPr/>
          <p:nvPr/>
        </p:nvSpPr>
        <p:spPr>
          <a:xfrm>
            <a:off x="352044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6.5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352044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Gradimento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generale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531876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7"/>
          <p:cNvSpPr/>
          <p:nvPr/>
        </p:nvSpPr>
        <p:spPr>
          <a:xfrm>
            <a:off x="531876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6.5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531876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Comprensione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/ chiarezza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711708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7"/>
          <p:cNvSpPr/>
          <p:nvPr/>
        </p:nvSpPr>
        <p:spPr>
          <a:xfrm>
            <a:off x="711708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6.5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711708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Utilita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ospite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7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7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DOCENTI (4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3520440" y="3273552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Efficacia didattica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5255459" y="3273552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3520440" y="3538728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7"/>
          <p:cNvSpPr/>
          <p:nvPr/>
        </p:nvSpPr>
        <p:spPr>
          <a:xfrm>
            <a:off x="3520440" y="3538728"/>
            <a:ext cx="1553748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7"/>
          <p:cNvSpPr/>
          <p:nvPr/>
        </p:nvSpPr>
        <p:spPr>
          <a:xfrm>
            <a:off x="3520440" y="3675888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Partecipazione studenti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5255459" y="3675888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7.3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3520440" y="3941064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7"/>
          <p:cNvSpPr/>
          <p:nvPr/>
        </p:nvSpPr>
        <p:spPr>
          <a:xfrm>
            <a:off x="3520440" y="3941064"/>
            <a:ext cx="1890394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7"/>
          <p:cNvSpPr/>
          <p:nvPr/>
        </p:nvSpPr>
        <p:spPr>
          <a:xfrm>
            <a:off x="3520440" y="4078224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Qualita ospite/intervento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5255459" y="4078224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6.0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/>
          <p:nvPr/>
        </p:nvSpPr>
        <p:spPr>
          <a:xfrm>
            <a:off x="3520440" y="4343400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7"/>
          <p:cNvSpPr/>
          <p:nvPr/>
        </p:nvSpPr>
        <p:spPr>
          <a:xfrm>
            <a:off x="3520440" y="4343400"/>
            <a:ext cx="1553748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7"/>
          <p:cNvSpPr/>
          <p:nvPr/>
        </p:nvSpPr>
        <p:spPr>
          <a:xfrm>
            <a:off x="6325819" y="2834640"/>
            <a:ext cx="2589581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7"/>
          <p:cNvSpPr/>
          <p:nvPr/>
        </p:nvSpPr>
        <p:spPr>
          <a:xfrm>
            <a:off x="6325819" y="2880360"/>
            <a:ext cx="2589581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Aspetti citati: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/>
          <p:nvPr/>
        </p:nvSpPr>
        <p:spPr>
          <a:xfrm>
            <a:off x="6325819" y="310896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Il compleanno immaginato di Alice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Gli ulivi pugliesi malati · Baobab africani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/>
          <p:nvPr/>
        </p:nvSpPr>
        <p:spPr>
          <a:xfrm>
            <a:off x="6325819" y="352044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+ Riflessione stimolata · Alto valore culturale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>
            <a:off x="6325819" y="3895344"/>
            <a:ext cx="2589581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- Scelta film calibrata sulla fascia d'eta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Gestione dei tempi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poster_gondola_hq.jpg" id="281" name="Google Shape;2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75500"/>
            <a:ext cx="2926075" cy="439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8"/>
          <p:cNvSpPr/>
          <p:nvPr/>
        </p:nvSpPr>
        <p:spPr>
          <a:xfrm>
            <a:off x="2926080" y="0"/>
            <a:ext cx="457200" cy="487375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8"/>
          <p:cNvSpPr/>
          <p:nvPr/>
        </p:nvSpPr>
        <p:spPr>
          <a:xfrm>
            <a:off x="0" y="0"/>
            <a:ext cx="3383280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8"/>
          <p:cNvSpPr/>
          <p:nvPr/>
        </p:nvSpPr>
        <p:spPr>
          <a:xfrm>
            <a:off x="109728" y="73152"/>
            <a:ext cx="3200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PROIEZIONE 3  ·  10 aprile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3520440" y="137160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Gondola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3520440" y="603504"/>
            <a:ext cx="53949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Veit Helmer, 2024  ·  Romantico/LGBT · 85' · Germania-Georgia · senza dialoghi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8"/>
          <p:cNvSpPr/>
          <p:nvPr/>
        </p:nvSpPr>
        <p:spPr>
          <a:xfrm>
            <a:off x="3520440" y="877824"/>
            <a:ext cx="53949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Ospiti: Veit Helmer (videomessaggio / videoconferenza)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3520440" y="1143000"/>
            <a:ext cx="5394960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8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8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 (22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"/>
          <p:cNvSpPr/>
          <p:nvPr/>
        </p:nvSpPr>
        <p:spPr>
          <a:xfrm>
            <a:off x="352044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8"/>
          <p:cNvSpPr/>
          <p:nvPr/>
        </p:nvSpPr>
        <p:spPr>
          <a:xfrm>
            <a:off x="352044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606060"/>
                </a:solidFill>
                <a:latin typeface="Calibri"/>
                <a:ea typeface="Calibri"/>
                <a:cs typeface="Calibri"/>
                <a:sym typeface="Calibri"/>
              </a:rPr>
              <a:t>5.7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8"/>
          <p:cNvSpPr/>
          <p:nvPr/>
        </p:nvSpPr>
        <p:spPr>
          <a:xfrm>
            <a:off x="352044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Gradimento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generale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8"/>
          <p:cNvSpPr/>
          <p:nvPr/>
        </p:nvSpPr>
        <p:spPr>
          <a:xfrm>
            <a:off x="531876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8"/>
          <p:cNvSpPr/>
          <p:nvPr/>
        </p:nvSpPr>
        <p:spPr>
          <a:xfrm>
            <a:off x="531876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606060"/>
                </a:solidFill>
                <a:latin typeface="Calibri"/>
                <a:ea typeface="Calibri"/>
                <a:cs typeface="Calibri"/>
                <a:sym typeface="Calibri"/>
              </a:rPr>
              <a:t>5.5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8"/>
          <p:cNvSpPr/>
          <p:nvPr/>
        </p:nvSpPr>
        <p:spPr>
          <a:xfrm>
            <a:off x="531876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Comprensione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/ chiarezza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711708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8"/>
          <p:cNvSpPr/>
          <p:nvPr/>
        </p:nvSpPr>
        <p:spPr>
          <a:xfrm>
            <a:off x="711708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606060"/>
                </a:solidFill>
                <a:latin typeface="Calibri"/>
                <a:ea typeface="Calibri"/>
                <a:cs typeface="Calibri"/>
                <a:sym typeface="Calibri"/>
              </a:rPr>
              <a:t>4.6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711708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Utilita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ospite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8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DOCENTI (11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8"/>
          <p:cNvSpPr/>
          <p:nvPr/>
        </p:nvSpPr>
        <p:spPr>
          <a:xfrm>
            <a:off x="3520440" y="3273552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Efficacia didattica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5255459" y="3273552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606060"/>
                </a:solidFill>
                <a:latin typeface="Calibri"/>
                <a:ea typeface="Calibri"/>
                <a:cs typeface="Calibri"/>
                <a:sym typeface="Calibri"/>
              </a:rPr>
              <a:t>7.2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"/>
          <p:cNvSpPr/>
          <p:nvPr/>
        </p:nvSpPr>
        <p:spPr>
          <a:xfrm>
            <a:off x="3520440" y="3538728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8"/>
          <p:cNvSpPr/>
          <p:nvPr/>
        </p:nvSpPr>
        <p:spPr>
          <a:xfrm>
            <a:off x="3520440" y="3538728"/>
            <a:ext cx="1864498" cy="118872"/>
          </a:xfrm>
          <a:prstGeom prst="rect">
            <a:avLst/>
          </a:prstGeom>
          <a:solidFill>
            <a:srgbClr val="606060"/>
          </a:solidFill>
          <a:ln cap="flat" cmpd="sng" w="12700">
            <a:solidFill>
              <a:srgbClr val="606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8"/>
          <p:cNvSpPr/>
          <p:nvPr/>
        </p:nvSpPr>
        <p:spPr>
          <a:xfrm>
            <a:off x="3520440" y="3675888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Partecipazione studenti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5255459" y="3675888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606060"/>
                </a:solidFill>
                <a:latin typeface="Calibri"/>
                <a:ea typeface="Calibri"/>
                <a:cs typeface="Calibri"/>
                <a:sym typeface="Calibri"/>
              </a:rPr>
              <a:t>6.5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8"/>
          <p:cNvSpPr/>
          <p:nvPr/>
        </p:nvSpPr>
        <p:spPr>
          <a:xfrm>
            <a:off x="3520440" y="3941064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8"/>
          <p:cNvSpPr/>
          <p:nvPr/>
        </p:nvSpPr>
        <p:spPr>
          <a:xfrm>
            <a:off x="3520440" y="3941064"/>
            <a:ext cx="1683228" cy="118872"/>
          </a:xfrm>
          <a:prstGeom prst="rect">
            <a:avLst/>
          </a:prstGeom>
          <a:solidFill>
            <a:srgbClr val="606060"/>
          </a:solidFill>
          <a:ln cap="flat" cmpd="sng" w="12700">
            <a:solidFill>
              <a:srgbClr val="606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8"/>
          <p:cNvSpPr/>
          <p:nvPr/>
        </p:nvSpPr>
        <p:spPr>
          <a:xfrm>
            <a:off x="3520440" y="4078224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Qualita ospite/intervento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5255459" y="4078224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5.1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"/>
          <p:cNvSpPr/>
          <p:nvPr/>
        </p:nvSpPr>
        <p:spPr>
          <a:xfrm>
            <a:off x="3520440" y="4343400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8"/>
          <p:cNvSpPr/>
          <p:nvPr/>
        </p:nvSpPr>
        <p:spPr>
          <a:xfrm>
            <a:off x="3520440" y="4343400"/>
            <a:ext cx="1320686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8"/>
          <p:cNvSpPr/>
          <p:nvPr/>
        </p:nvSpPr>
        <p:spPr>
          <a:xfrm>
            <a:off x="6325819" y="2834640"/>
            <a:ext cx="2589581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8"/>
          <p:cNvSpPr/>
          <p:nvPr/>
        </p:nvSpPr>
        <p:spPr>
          <a:xfrm>
            <a:off x="6325819" y="2880360"/>
            <a:ext cx="2589581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Aspetti citati: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6325819" y="310896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Incontro tra le due protagoniste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Linguaggio simbolico · Il finale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6325819" y="352044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+ Comunicazione non verbale · Storia emotiva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6325819" y="3895344"/>
            <a:ext cx="2589581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- Presentazione pre-proiezione obbligatoria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Temi non sempre vicini agli studenti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9"/>
          <p:cNvSpPr/>
          <p:nvPr/>
        </p:nvSpPr>
        <p:spPr>
          <a:xfrm>
            <a:off x="2926080" y="0"/>
            <a:ext cx="457200" cy="487375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9"/>
          <p:cNvSpPr/>
          <p:nvPr/>
        </p:nvSpPr>
        <p:spPr>
          <a:xfrm>
            <a:off x="0" y="0"/>
            <a:ext cx="3383280" cy="4754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9"/>
          <p:cNvSpPr/>
          <p:nvPr/>
        </p:nvSpPr>
        <p:spPr>
          <a:xfrm>
            <a:off x="109728" y="73152"/>
            <a:ext cx="32004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PROIEZIONE 4  ·  aprile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9"/>
          <p:cNvSpPr/>
          <p:nvPr/>
        </p:nvSpPr>
        <p:spPr>
          <a:xfrm>
            <a:off x="3520440" y="137160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Vita Mia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3520440" y="603504"/>
            <a:ext cx="53949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Edoardo Winspeare, 2024  ·  Finzione · dialetto salentino · il film piu amato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9"/>
          <p:cNvSpPr/>
          <p:nvPr/>
        </p:nvSpPr>
        <p:spPr>
          <a:xfrm>
            <a:off x="3520440" y="1143000"/>
            <a:ext cx="5394960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9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9"/>
          <p:cNvSpPr/>
          <p:nvPr/>
        </p:nvSpPr>
        <p:spPr>
          <a:xfrm>
            <a:off x="3520440" y="12344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ALUNNI (18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/>
          <p:nvPr/>
        </p:nvSpPr>
        <p:spPr>
          <a:xfrm>
            <a:off x="352044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9"/>
          <p:cNvSpPr/>
          <p:nvPr/>
        </p:nvSpPr>
        <p:spPr>
          <a:xfrm>
            <a:off x="352044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8.3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9"/>
          <p:cNvSpPr/>
          <p:nvPr/>
        </p:nvSpPr>
        <p:spPr>
          <a:xfrm>
            <a:off x="352044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Gradimento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generale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9"/>
          <p:cNvSpPr/>
          <p:nvPr/>
        </p:nvSpPr>
        <p:spPr>
          <a:xfrm>
            <a:off x="531876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9"/>
          <p:cNvSpPr/>
          <p:nvPr/>
        </p:nvSpPr>
        <p:spPr>
          <a:xfrm>
            <a:off x="531876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7.7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9"/>
          <p:cNvSpPr/>
          <p:nvPr/>
        </p:nvSpPr>
        <p:spPr>
          <a:xfrm>
            <a:off x="531876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Comprensione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/ chiarezza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9"/>
          <p:cNvSpPr/>
          <p:nvPr/>
        </p:nvSpPr>
        <p:spPr>
          <a:xfrm>
            <a:off x="7117080" y="1664208"/>
            <a:ext cx="1706880" cy="1078992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9"/>
          <p:cNvSpPr/>
          <p:nvPr/>
        </p:nvSpPr>
        <p:spPr>
          <a:xfrm>
            <a:off x="7117080" y="1719072"/>
            <a:ext cx="17068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6.2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7117080" y="2322576"/>
            <a:ext cx="17068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Utilita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ospite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9"/>
          <p:cNvSpPr/>
          <p:nvPr/>
        </p:nvSpPr>
        <p:spPr>
          <a:xfrm>
            <a:off x="3520440" y="2834640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DOCENTI (12 risp.)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3520440" y="3273552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Efficacia didattica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9"/>
          <p:cNvSpPr/>
          <p:nvPr/>
        </p:nvSpPr>
        <p:spPr>
          <a:xfrm>
            <a:off x="5255459" y="3273552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9.3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9"/>
          <p:cNvSpPr/>
          <p:nvPr/>
        </p:nvSpPr>
        <p:spPr>
          <a:xfrm>
            <a:off x="3520440" y="3538728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9"/>
          <p:cNvSpPr/>
          <p:nvPr/>
        </p:nvSpPr>
        <p:spPr>
          <a:xfrm>
            <a:off x="3520440" y="3538728"/>
            <a:ext cx="2408310" cy="118872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9"/>
          <p:cNvSpPr/>
          <p:nvPr/>
        </p:nvSpPr>
        <p:spPr>
          <a:xfrm>
            <a:off x="3520440" y="3675888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Partecipazione studenti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9"/>
          <p:cNvSpPr/>
          <p:nvPr/>
        </p:nvSpPr>
        <p:spPr>
          <a:xfrm>
            <a:off x="5255459" y="3675888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9.1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9"/>
          <p:cNvSpPr/>
          <p:nvPr/>
        </p:nvSpPr>
        <p:spPr>
          <a:xfrm>
            <a:off x="3520440" y="3941064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9"/>
          <p:cNvSpPr/>
          <p:nvPr/>
        </p:nvSpPr>
        <p:spPr>
          <a:xfrm>
            <a:off x="3520440" y="3941064"/>
            <a:ext cx="2356519" cy="118872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9"/>
          <p:cNvSpPr/>
          <p:nvPr/>
        </p:nvSpPr>
        <p:spPr>
          <a:xfrm>
            <a:off x="3520440" y="4078224"/>
            <a:ext cx="16832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Qualita ospite/intervento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9"/>
          <p:cNvSpPr/>
          <p:nvPr/>
        </p:nvSpPr>
        <p:spPr>
          <a:xfrm>
            <a:off x="5255459" y="4078224"/>
            <a:ext cx="72508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0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888800"/>
                </a:solidFill>
                <a:latin typeface="Calibri"/>
                <a:ea typeface="Calibri"/>
                <a:cs typeface="Calibri"/>
                <a:sym typeface="Calibri"/>
              </a:rPr>
              <a:t>7.7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"/>
          <p:cNvSpPr/>
          <p:nvPr/>
        </p:nvSpPr>
        <p:spPr>
          <a:xfrm>
            <a:off x="3520440" y="4343400"/>
            <a:ext cx="2589581" cy="118872"/>
          </a:xfrm>
          <a:prstGeom prst="rect">
            <a:avLst/>
          </a:prstGeom>
          <a:solidFill>
            <a:srgbClr val="333333"/>
          </a:soli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9"/>
          <p:cNvSpPr/>
          <p:nvPr/>
        </p:nvSpPr>
        <p:spPr>
          <a:xfrm>
            <a:off x="3520440" y="4343400"/>
            <a:ext cx="1993977" cy="118872"/>
          </a:xfrm>
          <a:prstGeom prst="rect">
            <a:avLst/>
          </a:prstGeom>
          <a:solidFill>
            <a:srgbClr val="888800"/>
          </a:solidFill>
          <a:ln cap="flat" cmpd="sng" w="12700">
            <a:solidFill>
              <a:srgbClr val="8888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9"/>
          <p:cNvSpPr/>
          <p:nvPr/>
        </p:nvSpPr>
        <p:spPr>
          <a:xfrm>
            <a:off x="6325819" y="2834640"/>
            <a:ext cx="2589581" cy="27432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9"/>
          <p:cNvSpPr/>
          <p:nvPr/>
        </p:nvSpPr>
        <p:spPr>
          <a:xfrm>
            <a:off x="6325819" y="2880360"/>
            <a:ext cx="2589581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Aspetti citati: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9"/>
          <p:cNvSpPr/>
          <p:nvPr/>
        </p:nvSpPr>
        <p:spPr>
          <a:xfrm>
            <a:off x="6325819" y="310896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Dialetto salentino · Ricordi della duchessa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 luoghi del Salento · Il finale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9"/>
          <p:cNvSpPr/>
          <p:nvPr/>
        </p:nvSpPr>
        <p:spPr>
          <a:xfrm>
            <a:off x="6325819" y="3520440"/>
            <a:ext cx="25895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+ Bravura attori · Autenticita dialogo · Coinvolgimento emotivo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9"/>
          <p:cNvSpPr/>
          <p:nvPr/>
        </p:nvSpPr>
        <p:spPr>
          <a:xfrm>
            <a:off x="6325819" y="3895344"/>
            <a:ext cx="2589581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- Presentazione pellicola · Dibattito post-visione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534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D9534F"/>
                </a:solidFill>
                <a:latin typeface="Calibri"/>
                <a:ea typeface="Calibri"/>
                <a:cs typeface="Calibri"/>
                <a:sym typeface="Calibri"/>
              </a:rPr>
              <a:t>Temi distanti da 15enni non preparati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9" title="locandin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25" y="475500"/>
            <a:ext cx="2816350" cy="439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0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0"/>
          <p:cNvSpPr/>
          <p:nvPr/>
        </p:nvSpPr>
        <p:spPr>
          <a:xfrm>
            <a:off x="365760" y="201168"/>
            <a:ext cx="18288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0"/>
          <p:cNvSpPr/>
          <p:nvPr/>
        </p:nvSpPr>
        <p:spPr>
          <a:xfrm>
            <a:off x="365760" y="201168"/>
            <a:ext cx="18288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CONFRONTO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0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Gradimento per Film — Alunni vs Docenti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1" name="Google Shape;371;p10"/>
          <p:cNvGraphicFramePr/>
          <p:nvPr/>
        </p:nvGraphicFramePr>
        <p:xfrm>
          <a:off x="274320" y="1234440"/>
          <a:ext cx="8595360" cy="32004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372" name="Google Shape;372;p10"/>
          <p:cNvSpPr/>
          <p:nvPr/>
        </p:nvSpPr>
        <p:spPr>
          <a:xfrm>
            <a:off x="365760" y="4535424"/>
            <a:ext cx="8412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Vita Mia eccelle su entrambe le prospettive (al. 8.3, doc. 9.3). Ulivo+Alice e' l'unica con valori allineati. Away e Gondola (senza dialoghi): alti per i docenti, bassi per gli alunni.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1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1"/>
          <p:cNvSpPr/>
          <p:nvPr/>
        </p:nvSpPr>
        <p:spPr>
          <a:xfrm>
            <a:off x="365760" y="201168"/>
            <a:ext cx="201168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1"/>
          <p:cNvSpPr/>
          <p:nvPr/>
        </p:nvSpPr>
        <p:spPr>
          <a:xfrm>
            <a:off x="365760" y="201168"/>
            <a:ext cx="20116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LABORATORIO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1"/>
          <p:cNvSpPr/>
          <p:nvPr/>
        </p:nvSpPr>
        <p:spPr>
          <a:xfrm>
            <a:off x="365760" y="658368"/>
            <a:ext cx="84124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Aspettative degli Studenti e Struttura del Laboratorio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1"/>
          <p:cNvSpPr/>
          <p:nvPr/>
        </p:nvSpPr>
        <p:spPr>
          <a:xfrm>
            <a:off x="365760" y="1298448"/>
            <a:ext cx="256032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1"/>
          <p:cNvSpPr/>
          <p:nvPr/>
        </p:nvSpPr>
        <p:spPr>
          <a:xfrm>
            <a:off x="365760" y="1371600"/>
            <a:ext cx="256032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A2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A8A200"/>
                </a:solidFill>
                <a:latin typeface="Calibri"/>
                <a:ea typeface="Calibri"/>
                <a:cs typeface="Calibri"/>
                <a:sym typeface="Calibri"/>
              </a:rPr>
              <a:t>7.1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1"/>
          <p:cNvSpPr/>
          <p:nvPr/>
        </p:nvSpPr>
        <p:spPr>
          <a:xfrm>
            <a:off x="365760" y="2177186"/>
            <a:ext cx="256032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dibattito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(Alunni, Q1 pre-lab)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1"/>
          <p:cNvSpPr/>
          <p:nvPr/>
        </p:nvSpPr>
        <p:spPr>
          <a:xfrm>
            <a:off x="3108960" y="1298448"/>
            <a:ext cx="256032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1"/>
          <p:cNvSpPr/>
          <p:nvPr/>
        </p:nvSpPr>
        <p:spPr>
          <a:xfrm>
            <a:off x="3108960" y="1371600"/>
            <a:ext cx="256032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B85C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5CB85C"/>
                </a:solidFill>
                <a:latin typeface="Calibri"/>
                <a:ea typeface="Calibri"/>
                <a:cs typeface="Calibri"/>
                <a:sym typeface="Calibri"/>
              </a:rPr>
              <a:t>9.4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1"/>
          <p:cNvSpPr/>
          <p:nvPr/>
        </p:nvSpPr>
        <p:spPr>
          <a:xfrm>
            <a:off x="3108960" y="2177186"/>
            <a:ext cx="256032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dibattito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(Docenti, Q1 pre-lab)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1"/>
          <p:cNvSpPr/>
          <p:nvPr/>
        </p:nvSpPr>
        <p:spPr>
          <a:xfrm>
            <a:off x="5852160" y="1298448"/>
            <a:ext cx="2560320" cy="1417320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1"/>
          <p:cNvSpPr/>
          <p:nvPr/>
        </p:nvSpPr>
        <p:spPr>
          <a:xfrm>
            <a:off x="5852160" y="1371600"/>
            <a:ext cx="2560320" cy="82204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08000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808000"/>
                </a:solidFill>
                <a:latin typeface="Calibri"/>
                <a:ea typeface="Calibri"/>
                <a:cs typeface="Calibri"/>
                <a:sym typeface="Calibri"/>
              </a:rPr>
              <a:t>8.9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1"/>
          <p:cNvSpPr/>
          <p:nvPr/>
        </p:nvSpPr>
        <p:spPr>
          <a:xfrm>
            <a:off x="5852160" y="2177186"/>
            <a:ext cx="2560320" cy="48188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76200" wrap="square" tIns="762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Importanza Q&amp;A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per l'apprendimento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/>
          <p:cNvSpPr/>
          <p:nvPr/>
        </p:nvSpPr>
        <p:spPr>
          <a:xfrm>
            <a:off x="365760" y="2834640"/>
            <a:ext cx="8412480" cy="36576"/>
          </a:xfrm>
          <a:prstGeom prst="rect">
            <a:avLst/>
          </a:prstGeom>
          <a:solidFill>
            <a:srgbClr val="3A3A3A"/>
          </a:solidFill>
          <a:ln cap="flat" cmpd="sng" w="12700">
            <a:solidFill>
              <a:srgbClr val="3A3A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1"/>
          <p:cNvSpPr/>
          <p:nvPr/>
        </p:nvSpPr>
        <p:spPr>
          <a:xfrm>
            <a:off x="365760" y="2944368"/>
            <a:ext cx="393192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1"/>
          <p:cNvSpPr/>
          <p:nvPr/>
        </p:nvSpPr>
        <p:spPr>
          <a:xfrm>
            <a:off x="365760" y="2944368"/>
            <a:ext cx="3931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COSA FUNZIONA PER GLI ALUNNI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1"/>
          <p:cNvSpPr/>
          <p:nvPr/>
        </p:nvSpPr>
        <p:spPr>
          <a:xfrm>
            <a:off x="365760" y="3364992"/>
            <a:ext cx="39319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Aspettative dichiarate nel Q1 pre-laboratorio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1"/>
          <p:cNvSpPr/>
          <p:nvPr/>
        </p:nvSpPr>
        <p:spPr>
          <a:xfrm>
            <a:off x="365760" y="3639312"/>
            <a:ext cx="109728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1"/>
          <p:cNvSpPr/>
          <p:nvPr/>
        </p:nvSpPr>
        <p:spPr>
          <a:xfrm>
            <a:off x="566928" y="3621024"/>
            <a:ext cx="36576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Capire i mestieri del cinema (regia, fotografia, montaggio, produzione)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1"/>
          <p:cNvSpPr/>
          <p:nvPr/>
        </p:nvSpPr>
        <p:spPr>
          <a:xfrm>
            <a:off x="365760" y="3895344"/>
            <a:ext cx="109728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1"/>
          <p:cNvSpPr/>
          <p:nvPr/>
        </p:nvSpPr>
        <p:spPr>
          <a:xfrm>
            <a:off x="566928" y="3877056"/>
            <a:ext cx="36576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Il confronto diretto con registi e professionisti del settore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1"/>
          <p:cNvSpPr/>
          <p:nvPr/>
        </p:nvSpPr>
        <p:spPr>
          <a:xfrm>
            <a:off x="365760" y="4151376"/>
            <a:ext cx="109728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1"/>
          <p:cNvSpPr/>
          <p:nvPr/>
        </p:nvSpPr>
        <p:spPr>
          <a:xfrm>
            <a:off x="566928" y="4133088"/>
            <a:ext cx="36576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Scoprire cosa c'e' dietro le quinte di un film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1"/>
          <p:cNvSpPr/>
          <p:nvPr/>
        </p:nvSpPr>
        <p:spPr>
          <a:xfrm>
            <a:off x="365760" y="4407408"/>
            <a:ext cx="109728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1"/>
          <p:cNvSpPr/>
          <p:nvPr/>
        </p:nvSpPr>
        <p:spPr>
          <a:xfrm>
            <a:off x="566928" y="4389120"/>
            <a:ext cx="36576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Il dibattito come momento di elaborazione collettiva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1"/>
          <p:cNvSpPr/>
          <p:nvPr/>
        </p:nvSpPr>
        <p:spPr>
          <a:xfrm>
            <a:off x="365760" y="4663440"/>
            <a:ext cx="109728" cy="16459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1"/>
          <p:cNvSpPr/>
          <p:nvPr/>
        </p:nvSpPr>
        <p:spPr>
          <a:xfrm>
            <a:off x="566928" y="4645152"/>
            <a:ext cx="36576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Il cinema come strumento di crescita e orientamento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1"/>
          <p:cNvSpPr/>
          <p:nvPr/>
        </p:nvSpPr>
        <p:spPr>
          <a:xfrm>
            <a:off x="4663440" y="2944368"/>
            <a:ext cx="41148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1"/>
          <p:cNvSpPr/>
          <p:nvPr/>
        </p:nvSpPr>
        <p:spPr>
          <a:xfrm>
            <a:off x="4663440" y="2944368"/>
            <a:ext cx="41148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COSA STRUTTURARE MEGLIO (DOCENTI)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1"/>
          <p:cNvSpPr/>
          <p:nvPr/>
        </p:nvSpPr>
        <p:spPr>
          <a:xfrm>
            <a:off x="4663440" y="3364992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Feedback trasversale a tutte le proiezioni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1"/>
          <p:cNvSpPr/>
          <p:nvPr/>
        </p:nvSpPr>
        <p:spPr>
          <a:xfrm>
            <a:off x="4663440" y="3639312"/>
            <a:ext cx="109728" cy="164592"/>
          </a:xfrm>
          <a:prstGeom prst="rect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1"/>
          <p:cNvSpPr/>
          <p:nvPr/>
        </p:nvSpPr>
        <p:spPr>
          <a:xfrm>
            <a:off x="4864608" y="3621024"/>
            <a:ext cx="3840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Presentazione tematica prima di ogni proiezione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4663440" y="3895344"/>
            <a:ext cx="109728" cy="164592"/>
          </a:xfrm>
          <a:prstGeom prst="rect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1"/>
          <p:cNvSpPr/>
          <p:nvPr/>
        </p:nvSpPr>
        <p:spPr>
          <a:xfrm>
            <a:off x="4864608" y="3877056"/>
            <a:ext cx="3840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Scheda preparatoria consegnata agli alunni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1"/>
          <p:cNvSpPr/>
          <p:nvPr/>
        </p:nvSpPr>
        <p:spPr>
          <a:xfrm>
            <a:off x="4663440" y="4151376"/>
            <a:ext cx="109728" cy="164592"/>
          </a:xfrm>
          <a:prstGeom prst="rect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1"/>
          <p:cNvSpPr/>
          <p:nvPr/>
        </p:nvSpPr>
        <p:spPr>
          <a:xfrm>
            <a:off x="4864608" y="4133088"/>
            <a:ext cx="3840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Q&amp;A immediatamente dopo la visione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1"/>
          <p:cNvSpPr/>
          <p:nvPr/>
        </p:nvSpPr>
        <p:spPr>
          <a:xfrm>
            <a:off x="4663440" y="4407408"/>
            <a:ext cx="109728" cy="164592"/>
          </a:xfrm>
          <a:prstGeom prst="rect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1"/>
          <p:cNvSpPr/>
          <p:nvPr/>
        </p:nvSpPr>
        <p:spPr>
          <a:xfrm>
            <a:off x="4864608" y="4389120"/>
            <a:ext cx="3840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Maggiore informazione preventiva ai docenti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1"/>
          <p:cNvSpPr/>
          <p:nvPr/>
        </p:nvSpPr>
        <p:spPr>
          <a:xfrm>
            <a:off x="4663440" y="4663440"/>
            <a:ext cx="109728" cy="164592"/>
          </a:xfrm>
          <a:prstGeom prst="rect">
            <a:avLst/>
          </a:prstGeom>
          <a:solidFill>
            <a:srgbClr val="D9534F"/>
          </a:solidFill>
          <a:ln cap="flat" cmpd="sng" w="12700">
            <a:solidFill>
              <a:srgbClr val="D953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1"/>
          <p:cNvSpPr/>
          <p:nvPr/>
        </p:nvSpPr>
        <p:spPr>
          <a:xfrm>
            <a:off x="4864608" y="4645152"/>
            <a:ext cx="3840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Scelta film calibrata sulla fascia d'eta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1A1A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"/>
          <p:cNvSpPr/>
          <p:nvPr/>
        </p:nvSpPr>
        <p:spPr>
          <a:xfrm>
            <a:off x="0" y="4873752"/>
            <a:ext cx="9144000" cy="26974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assets/img_projector.jpg" id="424" name="Google Shape;424;p12"/>
          <p:cNvPicPr preferRelativeResize="0"/>
          <p:nvPr/>
        </p:nvPicPr>
        <p:blipFill rotWithShape="1">
          <a:blip r:embed="rId3">
            <a:alphaModFix amt="18000"/>
          </a:blip>
          <a:srcRect b="0" l="0" r="0" t="0"/>
          <a:stretch/>
        </p:blipFill>
        <p:spPr>
          <a:xfrm>
            <a:off x="0" y="0"/>
            <a:ext cx="9144000" cy="4873752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2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2"/>
          <p:cNvSpPr/>
          <p:nvPr/>
        </p:nvSpPr>
        <p:spPr>
          <a:xfrm>
            <a:off x="365760" y="201168"/>
            <a:ext cx="2286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CONCLUSIONI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2"/>
          <p:cNvSpPr/>
          <p:nvPr/>
        </p:nvSpPr>
        <p:spPr>
          <a:xfrm>
            <a:off x="365760" y="658368"/>
            <a:ext cx="8412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Sintesi del Monitoraggio · MasterCinema 2025/2026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2"/>
          <p:cNvSpPr/>
          <p:nvPr/>
        </p:nvSpPr>
        <p:spPr>
          <a:xfrm>
            <a:off x="365760" y="1261872"/>
            <a:ext cx="4114800" cy="1481328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2"/>
          <p:cNvSpPr/>
          <p:nvPr/>
        </p:nvSpPr>
        <p:spPr>
          <a:xfrm>
            <a:off x="365760" y="1261872"/>
            <a:ext cx="73152" cy="1481328"/>
          </a:xfrm>
          <a:prstGeom prst="rect">
            <a:avLst/>
          </a:prstGeom>
          <a:solidFill>
            <a:srgbClr val="A8A200"/>
          </a:solidFill>
          <a:ln cap="flat" cmpd="sng" w="12700">
            <a:solidFill>
              <a:srgbClr val="A8A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2"/>
          <p:cNvSpPr/>
          <p:nvPr/>
        </p:nvSpPr>
        <p:spPr>
          <a:xfrm>
            <a:off x="548640" y="1389888"/>
            <a:ext cx="3794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Interesse e apertura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2"/>
          <p:cNvSpPr/>
          <p:nvPr/>
        </p:nvSpPr>
        <p:spPr>
          <a:xfrm>
            <a:off x="548640" y="1755648"/>
            <a:ext cx="37947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7.9/10 interesse per il cinema, ma il 91% alla prima esperienza in un lab audiovisivo. Alta apertura, bassa familiarita con le forme sperimentali.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2"/>
          <p:cNvSpPr/>
          <p:nvPr/>
        </p:nvSpPr>
        <p:spPr>
          <a:xfrm>
            <a:off x="4754880" y="1261872"/>
            <a:ext cx="4114800" cy="1481328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2"/>
          <p:cNvSpPr/>
          <p:nvPr/>
        </p:nvSpPr>
        <p:spPr>
          <a:xfrm>
            <a:off x="4754880" y="1261872"/>
            <a:ext cx="73152" cy="1481328"/>
          </a:xfrm>
          <a:prstGeom prst="rect">
            <a:avLst/>
          </a:prstGeom>
          <a:solidFill>
            <a:srgbClr val="808000"/>
          </a:solidFill>
          <a:ln cap="flat" cmpd="sng" w="12700">
            <a:solidFill>
              <a:srgbClr val="8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2"/>
          <p:cNvSpPr/>
          <p:nvPr/>
        </p:nvSpPr>
        <p:spPr>
          <a:xfrm>
            <a:off x="4937760" y="1389888"/>
            <a:ext cx="3794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 narrativita conta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2"/>
          <p:cNvSpPr/>
          <p:nvPr/>
        </p:nvSpPr>
        <p:spPr>
          <a:xfrm>
            <a:off x="4937760" y="1755648"/>
            <a:ext cx="37947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Vita Mia (dialogo + territorio salentino) eccelle: 8.3 alunni e 9.3 docenti. I film senza dialoghi affascinano ma richiedono preparazione.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2"/>
          <p:cNvSpPr/>
          <p:nvPr/>
        </p:nvSpPr>
        <p:spPr>
          <a:xfrm>
            <a:off x="365760" y="2907792"/>
            <a:ext cx="4114800" cy="1481328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2"/>
          <p:cNvSpPr/>
          <p:nvPr/>
        </p:nvSpPr>
        <p:spPr>
          <a:xfrm>
            <a:off x="365760" y="2907792"/>
            <a:ext cx="73152" cy="1481328"/>
          </a:xfrm>
          <a:prstGeom prst="rect">
            <a:avLst/>
          </a:prstGeom>
          <a:solidFill>
            <a:srgbClr val="666666"/>
          </a:solidFill>
          <a:ln cap="flat" cmpd="sng" w="1270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2"/>
          <p:cNvSpPr/>
          <p:nvPr/>
        </p:nvSpPr>
        <p:spPr>
          <a:xfrm>
            <a:off x="548640" y="3035808"/>
            <a:ext cx="3794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Divergenza di sguardi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2"/>
          <p:cNvSpPr/>
          <p:nvPr/>
        </p:nvSpPr>
        <p:spPr>
          <a:xfrm>
            <a:off x="548640" y="3401568"/>
            <a:ext cx="37947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 docenti valutano +3.1 punti i film senza dialoghi rispetto agli alunni. Il linguaggio del cinema d'autore va mediato.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"/>
          <p:cNvSpPr/>
          <p:nvPr/>
        </p:nvSpPr>
        <p:spPr>
          <a:xfrm>
            <a:off x="4754880" y="2907792"/>
            <a:ext cx="4114800" cy="1481328"/>
          </a:xfrm>
          <a:prstGeom prst="rect">
            <a:avLst/>
          </a:prstGeom>
          <a:solidFill>
            <a:srgbClr val="272727"/>
          </a:solidFill>
          <a:ln>
            <a:noFill/>
          </a:ln>
          <a:effectLst>
            <a:outerShdw blurRad="101600" rotWithShape="0" algn="bl" dir="8100000" dist="38100">
              <a:srgbClr val="000000">
                <a:alpha val="5019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2"/>
          <p:cNvSpPr/>
          <p:nvPr/>
        </p:nvSpPr>
        <p:spPr>
          <a:xfrm>
            <a:off x="4754880" y="2907792"/>
            <a:ext cx="73152" cy="1481328"/>
          </a:xfrm>
          <a:prstGeom prst="rect">
            <a:avLst/>
          </a:prstGeom>
          <a:solidFill>
            <a:srgbClr val="5CB85C"/>
          </a:solidFill>
          <a:ln cap="flat" cmpd="sng" w="12700">
            <a:solidFill>
              <a:srgbClr val="5CB8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2"/>
          <p:cNvSpPr/>
          <p:nvPr/>
        </p:nvSpPr>
        <p:spPr>
          <a:xfrm>
            <a:off x="4937760" y="3035808"/>
            <a:ext cx="37947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Raccomandazioni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2"/>
          <p:cNvSpPr/>
          <p:nvPr/>
        </p:nvSpPr>
        <p:spPr>
          <a:xfrm>
            <a:off x="4937760" y="3401568"/>
            <a:ext cx="37947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Presentazione pre-proiezione · Scheda preparatoria · Q&amp;A immediato · Maggiore preparazione docenti · Scelta film calibrata sull'eta.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2"/>
          <p:cNvSpPr/>
          <p:nvPr/>
        </p:nvSpPr>
        <p:spPr>
          <a:xfrm>
            <a:off x="365760" y="4626864"/>
            <a:ext cx="8412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Prof. Luca Bandirali · </a:t>
            </a: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Università</a:t>
            </a:r>
            <a:r>
              <a:rPr b="0" i="0" lang="en-US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del Salento · Nardo, 21 maggio 2026</a:t>
            </a:r>
            <a:endParaRPr b="0" i="0" sz="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2026-05-20T12:15:31Z</dcterms:created>
  <dc:creator>PptxGenJS</dc:creator>
</cp:coreProperties>
</file>